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957AC-D04A-4CD2-A220-5BEFBFAD79B4}" type="datetimeFigureOut">
              <a:rPr lang="th-TH" smtClean="0"/>
              <a:t>04/09/61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17B17-DD45-43BF-B02C-0137A19304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510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6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0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0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6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3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1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1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4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BC092-AFF3-4B27-B9B4-5D114FD611E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BD6C-8B65-40D7-9259-9D830BA6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27559"/>
              </p:ext>
            </p:extLst>
          </p:nvPr>
        </p:nvGraphicFramePr>
        <p:xfrm>
          <a:off x="179512" y="1484784"/>
          <a:ext cx="8496946" cy="5140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503">
                  <a:extLst>
                    <a:ext uri="{9D8B030D-6E8A-4147-A177-3AD203B41FA5}">
                      <a16:colId xmlns:a16="http://schemas.microsoft.com/office/drawing/2014/main" val="1722866439"/>
                    </a:ext>
                  </a:extLst>
                </a:gridCol>
                <a:gridCol w="2511587">
                  <a:extLst>
                    <a:ext uri="{9D8B030D-6E8A-4147-A177-3AD203B41FA5}">
                      <a16:colId xmlns:a16="http://schemas.microsoft.com/office/drawing/2014/main" val="3176504581"/>
                    </a:ext>
                  </a:extLst>
                </a:gridCol>
                <a:gridCol w="4520856">
                  <a:extLst>
                    <a:ext uri="{9D8B030D-6E8A-4147-A177-3AD203B41FA5}">
                      <a16:colId xmlns:a16="http://schemas.microsoft.com/office/drawing/2014/main" val="1855175439"/>
                    </a:ext>
                  </a:extLst>
                </a:gridCol>
              </a:tblGrid>
              <a:tr h="156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ประเด็นกลยุทธ์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การบริหารและการพัฒนาบุคลากร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ตัวชี้วัดตามเป้าประสงค์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3162281333"/>
                  </a:ext>
                </a:extLst>
              </a:tr>
              <a:tr h="787328">
                <a:tc row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บริหารบุคลากรโดยยึดหลักธรรมา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ภิ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บาล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เส้นทางความก้าวหน้าในสายอาชีพของสายวิชาการ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1.1.1 ร้อยละของอาจารย์ประจำมหาวิทยาลัยมีวุฒิปริญญาเอก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1.1.2 ร้อยละของอาจารย์ประจำมหาวิทยาลัยที่ดำรงตำแหน่งวิชาการ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2487174715"/>
                  </a:ext>
                </a:extLst>
              </a:tr>
              <a:tr h="4982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เส้นทางความก้าวหน้าในสายอาชีพของสายสนับสนุน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1.2.1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ระดับความสำเร็จของ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ทำกรอบตำแหน่งที่สูงขึ้น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1066894271"/>
                  </a:ext>
                </a:extLst>
              </a:tr>
              <a:tr h="4982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ฐานข้อมูลทรัพยากรบุคคลประกอบการวางแผน และตัดสินใจ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1.3.1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ระดับความสำเร็จของ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ทำฐานข้อมูลที่ใช้ประกอบการวางแผนและตัดสินใจ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808440145"/>
                  </a:ext>
                </a:extLst>
              </a:tr>
              <a:tr h="62986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แผนอัตรากำลังเพื่อการบริหารบุคลากร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1.4.1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ระดับความสำเร็จของ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ทำกรอบอัตรากำลังสายวิชาการ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1.4.2 ระดับความสำเร็จของ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ทำกรอบอัตรากำลังสายสนับสนุน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378839668"/>
                  </a:ext>
                </a:extLst>
              </a:tr>
              <a:tr h="4982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ระบบประเมินผลการปฏิบัติงานที่มีมาตรฐาน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1.5.1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ระดับความสำเร็จของ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ทำระบบและกลไกการประเมินผลการปฏิบัติงาน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3220739910"/>
                  </a:ext>
                </a:extLst>
              </a:tr>
              <a:tr h="31493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การสรรหาและเลือกสรร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1.6.1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ระดับความสำเร็จของการสรรหาและเลือกสรร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755755303"/>
                  </a:ext>
                </a:extLst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2051720" y="548680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แผนยุทธศาสตร์การบริหารและการพัฒนาบุคลากร</a:t>
            </a:r>
            <a:endParaRPr lang="th-TH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47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61654"/>
              </p:ext>
            </p:extLst>
          </p:nvPr>
        </p:nvGraphicFramePr>
        <p:xfrm>
          <a:off x="251520" y="836712"/>
          <a:ext cx="8676457" cy="5626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172286643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176504581"/>
                    </a:ext>
                  </a:extLst>
                </a:gridCol>
                <a:gridCol w="4860033">
                  <a:extLst>
                    <a:ext uri="{9D8B030D-6E8A-4147-A177-3AD203B41FA5}">
                      <a16:colId xmlns:a16="http://schemas.microsoft.com/office/drawing/2014/main" val="1855175439"/>
                    </a:ext>
                  </a:extLst>
                </a:gridCol>
              </a:tblGrid>
              <a:tr h="15419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lt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ประเด็นกลยุทธ์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lt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การบริหารและการพัฒนาบุคลากร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kern="1200" dirty="0">
                          <a:solidFill>
                            <a:schemeClr val="lt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kern="1200" dirty="0">
                          <a:solidFill>
                            <a:schemeClr val="lt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ตัวชี้วัดตามเป้าประสงค์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3162281333"/>
                  </a:ext>
                </a:extLst>
              </a:tr>
              <a:tr h="15509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1800" kern="12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ศักยภาพบุคลากรให้เป็นมืออาชีพ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บุคลากรมีศักยภาพตามสายงานของตนเองอย่างต่อเนื่องทั้งสายวิชาการและสายสนับสนุน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2.1.1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ร้อยละของบุคลากรที่เข้ารับการพัฒนาวิชาชีพ/อบรมเพิ่มพูนความรู้จากหลักสูตรภายในมหาวิทยาลัย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2.1.2 ร้อยละของบุคลากรที่เข้ารับการพัฒนาวิชาชีพ/อบรมเพิ่มพูนความรู้จากหลักสูตรภายนอกมหาวิทยาลัย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2.1.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 ร้อยละของบุคลากรนำความรู้มาพัฒนางานที่ตนเองรับผิดชอบ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3438925950"/>
                  </a:ext>
                </a:extLst>
              </a:tr>
              <a:tr h="310199"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 แผนพัฒนารายบุคลากรของสายวิชาการและสายสนับสนุน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2.2.1 ระดับความสำเร็จของแผนพัฒนาศักยภาพบุคลากรรายบุคคล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181381498"/>
                  </a:ext>
                </a:extLst>
              </a:tr>
              <a:tr h="310199"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2.3  บุคลากรมีความก้าวหน้าในสายงานวิชาชีพสายวิชาการและสายสนับสนุน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2.3.1 ร้อยละของบุคลากรได้รับตำแหน่งสูงขึ้น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2894750379"/>
                  </a:ext>
                </a:extLst>
              </a:tr>
              <a:tr h="310199"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2.4 สนับสนุนทุนการศึกษาสายวิชาการและสายสนับสนุน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tc>
                  <a:txBody>
                    <a:bodyPr/>
                    <a:lstStyle/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2.4.1 ระดับความสำเร็จที่ผู้ขอทุนเรียนตามที่มหาวิทยาลัยกำหนด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2.4.2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ร้อยละผู้สำเร็จการศึกษาตามระยะเวลาที่กำหนด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thaiDi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9740" marR="29740" marT="0" marB="0"/>
                </a:tc>
                <a:extLst>
                  <a:ext uri="{0D108BD9-81ED-4DB2-BD59-A6C34878D82A}">
                    <a16:rowId xmlns:a16="http://schemas.microsoft.com/office/drawing/2014/main" val="99652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323</Words>
  <Application>Microsoft Office PowerPoint</Application>
  <PresentationFormat>นำเสนอทางหน้าจอ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วิสัยทัศน์ พันธกิจ ภารกิจ</dc:title>
  <dc:creator>user</dc:creator>
  <cp:lastModifiedBy>ไพโรจน์ บุญฤทธิ์</cp:lastModifiedBy>
  <cp:revision>15</cp:revision>
  <dcterms:created xsi:type="dcterms:W3CDTF">2018-05-17T02:53:48Z</dcterms:created>
  <dcterms:modified xsi:type="dcterms:W3CDTF">2018-09-04T15:04:15Z</dcterms:modified>
</cp:coreProperties>
</file>